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7"/>
  </p:notesMasterIdLst>
  <p:sldIdLst>
    <p:sldId id="257" r:id="rId2"/>
    <p:sldId id="256" r:id="rId3"/>
    <p:sldId id="258" r:id="rId4"/>
    <p:sldId id="259" r:id="rId5"/>
    <p:sldId id="260" r:id="rId6"/>
    <p:sldId id="270" r:id="rId7"/>
    <p:sldId id="261" r:id="rId8"/>
    <p:sldId id="262" r:id="rId9"/>
    <p:sldId id="268" r:id="rId10"/>
    <p:sldId id="269" r:id="rId11"/>
    <p:sldId id="263" r:id="rId12"/>
    <p:sldId id="264" r:id="rId13"/>
    <p:sldId id="265" r:id="rId14"/>
    <p:sldId id="266" r:id="rId15"/>
    <p:sldId id="267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D5D"/>
    <a:srgbClr val="FFCDCD"/>
    <a:srgbClr val="FECECA"/>
    <a:srgbClr val="D9D9D9"/>
    <a:srgbClr val="FFFFFF"/>
    <a:srgbClr val="2466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0F7853-3DBE-40B1-9BA9-1DE30632A57E}" type="datetimeFigureOut">
              <a:rPr lang="ru-RU" smtClean="0"/>
              <a:t>15.02.2026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AAF126-87DA-40FB-A6FD-93967E94A5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2637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AF126-87DA-40FB-A6FD-93967E94A572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37452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A1307-937D-4940-9D1A-8E9E53DDF586}" type="datetimeFigureOut">
              <a:rPr lang="ru-RU" smtClean="0"/>
              <a:t>15.02.2026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C5122-EA3C-4059-8649-B0ABF5AA9F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74607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A1307-937D-4940-9D1A-8E9E53DDF586}" type="datetimeFigureOut">
              <a:rPr lang="ru-RU" smtClean="0"/>
              <a:t>15.02.2026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C5122-EA3C-4059-8649-B0ABF5AA9F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8384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A1307-937D-4940-9D1A-8E9E53DDF586}" type="datetimeFigureOut">
              <a:rPr lang="ru-RU" smtClean="0"/>
              <a:t>15.02.2026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C5122-EA3C-4059-8649-B0ABF5AA9F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9717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A1307-937D-4940-9D1A-8E9E53DDF586}" type="datetimeFigureOut">
              <a:rPr lang="ru-RU" smtClean="0"/>
              <a:t>15.02.2026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C5122-EA3C-4059-8649-B0ABF5AA9F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5411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A1307-937D-4940-9D1A-8E9E53DDF586}" type="datetimeFigureOut">
              <a:rPr lang="ru-RU" smtClean="0"/>
              <a:t>15.02.2026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C5122-EA3C-4059-8649-B0ABF5AA9F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5031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A1307-937D-4940-9D1A-8E9E53DDF586}" type="datetimeFigureOut">
              <a:rPr lang="ru-RU" smtClean="0"/>
              <a:t>15.02.2026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C5122-EA3C-4059-8649-B0ABF5AA9F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8265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A1307-937D-4940-9D1A-8E9E53DDF586}" type="datetimeFigureOut">
              <a:rPr lang="ru-RU" smtClean="0"/>
              <a:t>15.02.2026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C5122-EA3C-4059-8649-B0ABF5AA9F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057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A1307-937D-4940-9D1A-8E9E53DDF586}" type="datetimeFigureOut">
              <a:rPr lang="ru-RU" smtClean="0"/>
              <a:t>15.02.2026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C5122-EA3C-4059-8649-B0ABF5AA9F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51001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A1307-937D-4940-9D1A-8E9E53DDF586}" type="datetimeFigureOut">
              <a:rPr lang="ru-RU" smtClean="0"/>
              <a:t>15.02.2026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C5122-EA3C-4059-8649-B0ABF5AA9F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0236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A1307-937D-4940-9D1A-8E9E53DDF586}" type="datetimeFigureOut">
              <a:rPr lang="ru-RU" smtClean="0"/>
              <a:t>15.02.2026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C5122-EA3C-4059-8649-B0ABF5AA9F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82048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A1307-937D-4940-9D1A-8E9E53DDF586}" type="datetimeFigureOut">
              <a:rPr lang="ru-RU" smtClean="0"/>
              <a:t>15.02.2026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C5122-EA3C-4059-8649-B0ABF5AA9F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0364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EA1307-937D-4940-9D1A-8E9E53DDF586}" type="datetimeFigureOut">
              <a:rPr lang="ru-RU" smtClean="0"/>
              <a:t>15.02.2026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1C5122-EA3C-4059-8649-B0ABF5AA9F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4085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1325" y="0"/>
            <a:ext cx="5400675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886" y="5027366"/>
            <a:ext cx="1298295" cy="170651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25416" y="2245524"/>
            <a:ext cx="4618183" cy="1441305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Использование музейной педагогики на уроках русского языка и литературы и в проектно-исследовательской деятельности</a:t>
            </a:r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25416" y="3912002"/>
            <a:ext cx="4826001" cy="1787381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Кириллова Ирина Валерьевна, </a:t>
            </a:r>
            <a:r>
              <a:rPr lang="ru-RU" sz="16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учитель русского языка и литературы, методист, педагог-наставник бюджетного общеобразовательного учреждения города Омска «Средняя общеобразовательная школа №77»</a:t>
            </a:r>
            <a:endParaRPr lang="ru-RU" sz="16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7933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5126" y="0"/>
            <a:ext cx="10576874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599" y="5083910"/>
            <a:ext cx="1292464" cy="1774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053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218" y="662709"/>
            <a:ext cx="11069782" cy="1325563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Музейная педагогика  повышает интерес к предмету</a:t>
            </a:r>
            <a:endParaRPr lang="ru-RU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628218" y="1988272"/>
            <a:ext cx="5157787" cy="823912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формирует ключевые компетенции</a:t>
            </a:r>
            <a:endParaRPr lang="ru-RU" dirty="0">
              <a:solidFill>
                <a:schemeClr val="tx1">
                  <a:lumMod val="50000"/>
                  <a:lumOff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839788" y="2966893"/>
            <a:ext cx="5157787" cy="2565689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развивает аналитические и исследовательские навыки;</a:t>
            </a:r>
          </a:p>
          <a:p>
            <a:r>
              <a:rPr lang="ru-RU" sz="20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 умение работать с различными источниками информации;</a:t>
            </a:r>
          </a:p>
          <a:p>
            <a:r>
              <a:rPr lang="ru-RU" sz="20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формирует навыки командной работы и критического мышления.</a:t>
            </a:r>
            <a:endParaRPr lang="ru-RU" sz="20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>
          <a:xfrm>
            <a:off x="6246812" y="1988272"/>
            <a:ext cx="5183188" cy="823912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ф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ормирует ценностные ориентиры</a:t>
            </a:r>
            <a:endParaRPr lang="ru-RU" dirty="0">
              <a:solidFill>
                <a:schemeClr val="tx1">
                  <a:lumMod val="50000"/>
                  <a:lumOff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sz="quarter" idx="4"/>
          </p:nvPr>
        </p:nvSpPr>
        <p:spPr>
          <a:xfrm>
            <a:off x="6486237" y="2966893"/>
            <a:ext cx="5183188" cy="2565689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уважение к культурному и историческому наследию;</a:t>
            </a:r>
          </a:p>
          <a:p>
            <a:r>
              <a:rPr lang="ru-RU" sz="20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 развитие эстетического </a:t>
            </a:r>
            <a:r>
              <a:rPr lang="ru-RU" sz="20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вкуса</a:t>
            </a:r>
            <a:r>
              <a:rPr lang="ru-RU" sz="2000" b="1" dirty="0">
                <a:latin typeface="Cambria" panose="02040503050406030204" pitchFamily="18" charset="0"/>
                <a:ea typeface="Cambria" panose="02040503050406030204" pitchFamily="18" charset="0"/>
              </a:rPr>
              <a:t>;</a:t>
            </a:r>
            <a:endParaRPr lang="ru-RU" sz="2000" b="1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ru-RU" sz="20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понимание </a:t>
            </a:r>
            <a:r>
              <a:rPr lang="ru-RU" sz="20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человеческих ценностей;</a:t>
            </a:r>
          </a:p>
          <a:p>
            <a:r>
              <a:rPr lang="ru-RU" sz="20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 любовь к своей семье, школе, городу и стране в целом.</a:t>
            </a:r>
            <a:endParaRPr lang="ru-RU" sz="20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9669" y="5083910"/>
            <a:ext cx="1292464" cy="1774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412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3937" y="5083910"/>
            <a:ext cx="1292464" cy="1774090"/>
          </a:xfrm>
          <a:prstGeom prst="rect">
            <a:avLst/>
          </a:prstGeom>
        </p:spPr>
      </p:pic>
      <p:sp>
        <p:nvSpPr>
          <p:cNvPr id="10" name="Объект 9"/>
          <p:cNvSpPr>
            <a:spLocks noGrp="1"/>
          </p:cNvSpPr>
          <p:nvPr>
            <p:ph idx="4294967295"/>
          </p:nvPr>
        </p:nvSpPr>
        <p:spPr>
          <a:xfrm>
            <a:off x="6117996" y="1593130"/>
            <a:ext cx="5524107" cy="379900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Цель: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endParaRPr lang="ru-RU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 algn="just">
              <a:lnSpc>
                <a:spcPct val="100000"/>
              </a:lnSpc>
              <a:buNone/>
            </a:pPr>
            <a:r>
              <a:rPr lang="ru-RU" sz="2400" b="1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познакомить с </a:t>
            </a:r>
            <a:r>
              <a:rPr lang="ru-RU" sz="2400" b="1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методами и приёмами </a:t>
            </a:r>
            <a:r>
              <a:rPr lang="ru-RU" sz="2400" b="1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технологии «музейная педагогика» </a:t>
            </a:r>
            <a:r>
              <a:rPr lang="ru-RU" sz="2400" b="1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и их эффективным применением на уроках русского языка и литературы, а также в проектно-исследовательской деятельности с учащимися</a:t>
            </a:r>
            <a:endParaRPr lang="ru-RU" sz="2400" b="1" dirty="0">
              <a:solidFill>
                <a:schemeClr val="tx2">
                  <a:lumMod val="85000"/>
                  <a:lumOff val="1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7435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458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Алгоритм использования музейной педагогики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3000" y="2093480"/>
            <a:ext cx="10515600" cy="3291320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ru-RU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знакомство </a:t>
            </a:r>
            <a:r>
              <a:rPr lang="ru-RU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 музейной </a:t>
            </a:r>
            <a:r>
              <a:rPr lang="ru-RU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практикой;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постановка целей</a:t>
            </a:r>
            <a:r>
              <a:rPr lang="ru-RU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;</a:t>
            </a:r>
            <a:endParaRPr lang="ru-RU" b="1" dirty="0" smtClean="0">
              <a:solidFill>
                <a:schemeClr val="tx2">
                  <a:lumMod val="75000"/>
                  <a:lumOff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ru-RU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в</a:t>
            </a:r>
            <a:r>
              <a:rPr lang="ru-RU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ыбор конкретных </a:t>
            </a:r>
            <a:r>
              <a:rPr lang="ru-RU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методик и </a:t>
            </a:r>
            <a:r>
              <a:rPr lang="ru-RU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приёмов</a:t>
            </a:r>
            <a:r>
              <a:rPr lang="ru-RU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;</a:t>
            </a:r>
            <a:endParaRPr lang="ru-RU" b="1" dirty="0" smtClean="0">
              <a:solidFill>
                <a:schemeClr val="tx2">
                  <a:lumMod val="75000"/>
                  <a:lumOff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ru-RU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внедрение </a:t>
            </a:r>
            <a:r>
              <a:rPr lang="ru-RU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их в учебный </a:t>
            </a:r>
            <a:r>
              <a:rPr lang="ru-RU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процесс</a:t>
            </a:r>
            <a:r>
              <a:rPr lang="ru-RU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;</a:t>
            </a:r>
            <a:endParaRPr lang="ru-RU" b="1" dirty="0" smtClean="0">
              <a:solidFill>
                <a:schemeClr val="tx2">
                  <a:lumMod val="75000"/>
                  <a:lumOff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ru-RU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оценка </a:t>
            </a:r>
            <a:r>
              <a:rPr lang="ru-RU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эффективности внедрённых </a:t>
            </a:r>
            <a:r>
              <a:rPr lang="ru-RU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методов;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к</a:t>
            </a:r>
            <a:r>
              <a:rPr lang="ru-RU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оррекция методов </a:t>
            </a:r>
            <a:r>
              <a:rPr lang="ru-RU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 учётом полученных результатов.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7950" y="5083910"/>
            <a:ext cx="1292464" cy="1774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557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26" y="5236310"/>
            <a:ext cx="1292464" cy="162169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8962" y="420543"/>
            <a:ext cx="6005945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Экспозиции историко-краеведческого музея школы №77 города Омска</a:t>
            </a:r>
            <a:endParaRPr lang="ru-RU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1399" y="1847706"/>
            <a:ext cx="5581073" cy="4351338"/>
          </a:xfrm>
        </p:spPr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«Омичи в боях за Родину»;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«</a:t>
            </a:r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Так вышло, мама, не вернусь домой</a:t>
            </a:r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»;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«</a:t>
            </a:r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Ими гордится школа, Омск, </a:t>
            </a:r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Россия;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Экспозиции</a:t>
            </a:r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посвящённые участникам Великой Отечественной войны: Вдовину Леониду Семёновичу («Легенда школы, Омска и Омской области») и </a:t>
            </a:r>
            <a:r>
              <a:rPr lang="ru-RU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Ситникову</a:t>
            </a:r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Алексею Михайловичу, Герою Советского союза, Почётному гражданину города Омска.</a:t>
            </a:r>
          </a:p>
          <a:p>
            <a:pPr>
              <a:buFont typeface="Wingdings" panose="05000000000000000000" pitchFamily="2" charset="2"/>
              <a:buChar char="q"/>
            </a:pPr>
            <a:endParaRPr lang="ru-RU" sz="2400" b="1" dirty="0">
              <a:solidFill>
                <a:schemeClr val="tx1">
                  <a:lumMod val="75000"/>
                  <a:lumOff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4901" y="4004"/>
            <a:ext cx="4807099" cy="6853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066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48892" y="605415"/>
            <a:ext cx="10799762" cy="900112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Методы </a:t>
            </a:r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и </a:t>
            </a: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приёмы </a:t>
            </a:r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реализации музейной педагогики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690252" y="1727200"/>
            <a:ext cx="3454401" cy="1237673"/>
          </a:xfrm>
          <a:prstGeom prst="roundRect">
            <a:avLst/>
          </a:prstGeom>
          <a:solidFill>
            <a:schemeClr val="bg1">
              <a:lumMod val="85000"/>
            </a:schemeClr>
          </a:solidFill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>
                <a:ln w="0"/>
                <a:solidFill>
                  <a:schemeClr val="tx2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Квесты</a:t>
            </a:r>
            <a:r>
              <a:rPr lang="ru-RU" sz="2400" b="1" dirty="0" smtClean="0">
                <a:ln w="0"/>
                <a:solidFill>
                  <a:schemeClr val="tx2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и ролевые игры</a:t>
            </a:r>
            <a:endParaRPr lang="ru-RU" sz="2400" b="1" dirty="0">
              <a:ln w="0"/>
              <a:solidFill>
                <a:schemeClr val="tx2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690251" y="3186546"/>
            <a:ext cx="3454401" cy="1228436"/>
          </a:xfrm>
          <a:prstGeom prst="roundRect">
            <a:avLst/>
          </a:prstGeom>
          <a:solidFill>
            <a:schemeClr val="bg1">
              <a:lumMod val="85000"/>
            </a:schemeClr>
          </a:solidFill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2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Виртуальные экскурсии</a:t>
            </a:r>
            <a:endParaRPr lang="ru-RU" sz="2400" b="1" dirty="0">
              <a:solidFill>
                <a:schemeClr val="tx2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 rot="10800000" flipH="1" flipV="1">
            <a:off x="7001163" y="1727201"/>
            <a:ext cx="3629891" cy="1237672"/>
          </a:xfrm>
          <a:prstGeom prst="roundRect">
            <a:avLst/>
          </a:prstGeom>
          <a:solidFill>
            <a:schemeClr val="bg1">
              <a:lumMod val="85000"/>
            </a:schemeClr>
          </a:solidFill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2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Проектная деятельность</a:t>
            </a:r>
            <a:endParaRPr lang="ru-RU" sz="2400" b="1" dirty="0">
              <a:solidFill>
                <a:schemeClr val="tx2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7001163" y="3186546"/>
            <a:ext cx="3629890" cy="1228436"/>
          </a:xfrm>
          <a:prstGeom prst="roundRect">
            <a:avLst/>
          </a:prstGeom>
          <a:solidFill>
            <a:schemeClr val="bg1">
              <a:lumMod val="85000"/>
            </a:schemeClr>
          </a:solidFill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2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Интерактивные задания</a:t>
            </a:r>
            <a:endParaRPr lang="ru-RU" sz="2400" b="1" dirty="0">
              <a:solidFill>
                <a:schemeClr val="tx2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690251" y="4636654"/>
            <a:ext cx="3454401" cy="1274619"/>
          </a:xfrm>
          <a:prstGeom prst="roundRect">
            <a:avLst/>
          </a:prstGeom>
          <a:solidFill>
            <a:schemeClr val="bg1">
              <a:lumMod val="85000"/>
            </a:schemeClr>
          </a:solidFill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2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Анализ музейных каталогов  и путеводителей</a:t>
            </a:r>
            <a:endParaRPr lang="ru-RU" sz="2400" b="1" dirty="0">
              <a:solidFill>
                <a:schemeClr val="tx2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7" name="Двойная стрелка влево/вправо 16"/>
          <p:cNvSpPr/>
          <p:nvPr/>
        </p:nvSpPr>
        <p:spPr>
          <a:xfrm flipH="1" flipV="1">
            <a:off x="5255491" y="2207491"/>
            <a:ext cx="1644072" cy="508000"/>
          </a:xfrm>
          <a:prstGeom prst="leftRightArrow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Двойная стрелка влево/вправо 18"/>
          <p:cNvSpPr/>
          <p:nvPr/>
        </p:nvSpPr>
        <p:spPr>
          <a:xfrm flipH="1" flipV="1">
            <a:off x="5255491" y="3537526"/>
            <a:ext cx="1644072" cy="526475"/>
          </a:xfrm>
          <a:prstGeom prst="leftRightArrow">
            <a:avLst/>
          </a:prstGeom>
          <a:solidFill>
            <a:srgbClr val="D9D9D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Двойная стрелка влево/вправо 19"/>
          <p:cNvSpPr/>
          <p:nvPr/>
        </p:nvSpPr>
        <p:spPr>
          <a:xfrm>
            <a:off x="5255491" y="4978400"/>
            <a:ext cx="1644072" cy="526473"/>
          </a:xfrm>
          <a:prstGeom prst="leftRightArrow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7001163" y="4636654"/>
            <a:ext cx="3629890" cy="1274619"/>
          </a:xfrm>
          <a:prstGeom prst="roundRect">
            <a:avLst/>
          </a:prstGeom>
          <a:solidFill>
            <a:schemeClr val="bg1">
              <a:lumMod val="85000"/>
            </a:schemeClr>
          </a:solidFill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2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Работа с документами и архивами музея</a:t>
            </a:r>
            <a:endParaRPr lang="ru-RU" sz="2400" b="1" dirty="0">
              <a:solidFill>
                <a:schemeClr val="tx2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32653" y="5083910"/>
            <a:ext cx="1385456" cy="1774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057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4454" y="734580"/>
            <a:ext cx="10515600" cy="1325563"/>
          </a:xfrm>
        </p:spPr>
        <p:txBody>
          <a:bodyPr/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Необходимые условия для успешной реализации музейной педагогики</a:t>
            </a:r>
            <a:endParaRPr lang="ru-RU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2" name="Объект 11"/>
          <p:cNvSpPr>
            <a:spLocks noGrp="1"/>
          </p:cNvSpPr>
          <p:nvPr>
            <p:ph idx="1"/>
          </p:nvPr>
        </p:nvSpPr>
        <p:spPr>
          <a:xfrm>
            <a:off x="1115291" y="2324388"/>
            <a:ext cx="10515600" cy="3168584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ru-RU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доступ к музейным </a:t>
            </a:r>
            <a:r>
              <a:rPr lang="ru-RU" sz="24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ресурсам;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24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подготовка </a:t>
            </a:r>
            <a:r>
              <a:rPr lang="ru-RU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учителей к работе с музейными </a:t>
            </a:r>
            <a:r>
              <a:rPr lang="ru-RU" sz="24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материалами;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24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знакомство с методиками музейной </a:t>
            </a:r>
            <a:r>
              <a:rPr lang="ru-RU" sz="24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педагогики;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24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разработка </a:t>
            </a:r>
            <a:r>
              <a:rPr lang="ru-RU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интегрированных учебных материалов и </a:t>
            </a:r>
            <a:r>
              <a:rPr lang="ru-RU" sz="24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заданий;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24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создание условий для проектной и исследовательской деятельности учащихся.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1386" y="5178936"/>
            <a:ext cx="1292464" cy="1679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718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804" y="5121491"/>
            <a:ext cx="1292464" cy="167654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4201" y="0"/>
            <a:ext cx="52578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4308" y="823336"/>
            <a:ext cx="5839691" cy="922338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Методическая проблема</a:t>
            </a:r>
            <a:endParaRPr lang="ru-RU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198" y="2027310"/>
            <a:ext cx="5691909" cy="309418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не все педагоги обладают достаточными знаниями и навыками для эффективного использования музейных ресурсов в учебном </a:t>
            </a:r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процессе; 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не </a:t>
            </a: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все образовательные учреждения имеют равный доступ к музеям и виртуальным </a:t>
            </a:r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экспозициям</a:t>
            </a: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;</a:t>
            </a:r>
            <a:endParaRPr lang="ru-RU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немногие </a:t>
            </a: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школы нашего города имеют музеи и комнаты «Памяти». </a:t>
            </a:r>
          </a:p>
        </p:txBody>
      </p:sp>
    </p:spTree>
    <p:extLst>
      <p:ext uri="{BB962C8B-B14F-4D97-AF65-F5344CB8AC3E}">
        <p14:creationId xmlns:p14="http://schemas.microsoft.com/office/powerpoint/2010/main" val="461603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9536" y="5311919"/>
            <a:ext cx="1210118" cy="156094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33309" y="725342"/>
            <a:ext cx="4759036" cy="1325563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Использование </a:t>
            </a: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активных и интерактивных форм работы с педагогами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964218" y="2342861"/>
            <a:ext cx="4297218" cy="3457575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</a:t>
            </a:r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едагогические кейсы;</a:t>
            </a:r>
            <a:endParaRPr lang="ru-RU" sz="2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м</a:t>
            </a:r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астер-класс </a:t>
            </a:r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по формированию читательской </a:t>
            </a:r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грамотности;</a:t>
            </a:r>
            <a:endParaRPr lang="ru-RU" sz="2400" b="1" dirty="0">
              <a:solidFill>
                <a:schemeClr val="tx1">
                  <a:lumMod val="75000"/>
                  <a:lumOff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т</a:t>
            </a:r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екстологический, контекстуальный и сравнител</a:t>
            </a:r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ь</a:t>
            </a:r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ный  а</a:t>
            </a:r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нализ </a:t>
            </a:r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эпистолярного наследия </a:t>
            </a:r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воинов-афганцев школы </a:t>
            </a:r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77;</a:t>
            </a:r>
            <a:endParaRPr lang="ru-RU" sz="2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</a:t>
            </a:r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редставление </a:t>
            </a:r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результатов проектной </a:t>
            </a:r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деятельности</a:t>
            </a:r>
            <a:endParaRPr lang="ru-RU" sz="2400" b="1" dirty="0">
              <a:solidFill>
                <a:schemeClr val="tx1">
                  <a:lumMod val="75000"/>
                  <a:lumOff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61144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000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Результативность музейной педагогики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839787" y="1690688"/>
            <a:ext cx="2827049" cy="823912"/>
          </a:xfrm>
        </p:spPr>
        <p:txBody>
          <a:bodyPr/>
          <a:lstStyle/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Сферы деятельности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9" name="Объект 8"/>
          <p:cNvSpPr>
            <a:spLocks noGrp="1"/>
          </p:cNvSpPr>
          <p:nvPr>
            <p:ph sz="half" idx="2"/>
          </p:nvPr>
        </p:nvSpPr>
        <p:spPr>
          <a:xfrm>
            <a:off x="839787" y="2625148"/>
            <a:ext cx="3270395" cy="368458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ru-RU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</a:t>
            </a:r>
            <a:r>
              <a:rPr lang="ru-RU" sz="24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ознавательная;</a:t>
            </a:r>
            <a:endParaRPr lang="ru-RU" sz="2400" b="1" dirty="0" smtClean="0">
              <a:solidFill>
                <a:schemeClr val="tx2">
                  <a:lumMod val="75000"/>
                  <a:lumOff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ru-RU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э</a:t>
            </a:r>
            <a:r>
              <a:rPr lang="ru-RU" sz="24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моциональная;</a:t>
            </a:r>
            <a:endParaRPr lang="ru-RU" sz="2400" b="1" dirty="0" smtClean="0">
              <a:solidFill>
                <a:schemeClr val="tx2">
                  <a:lumMod val="75000"/>
                  <a:lumOff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ru-RU" sz="24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творческая;</a:t>
            </a:r>
            <a:endParaRPr lang="ru-RU" sz="2400" b="1" dirty="0" smtClean="0">
              <a:solidFill>
                <a:schemeClr val="tx2">
                  <a:lumMod val="75000"/>
                  <a:lumOff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ru-RU" sz="24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сфера </a:t>
            </a:r>
            <a:r>
              <a:rPr lang="ru-RU" sz="24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поведения.</a:t>
            </a:r>
            <a:endParaRPr lang="ru-RU" sz="2400" b="1" dirty="0">
              <a:solidFill>
                <a:schemeClr val="tx2">
                  <a:lumMod val="75000"/>
                  <a:lumOff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3"/>
          </p:nvPr>
        </p:nvSpPr>
        <p:spPr>
          <a:xfrm>
            <a:off x="4657436" y="1745962"/>
            <a:ext cx="3017982" cy="823912"/>
          </a:xfrm>
        </p:spPr>
        <p:txBody>
          <a:bodyPr>
            <a:noAutofit/>
          </a:bodyPr>
          <a:lstStyle/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Оценка результативности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1" name="Объект 10"/>
          <p:cNvSpPr>
            <a:spLocks noGrp="1"/>
          </p:cNvSpPr>
          <p:nvPr>
            <p:ph sz="quarter" idx="4"/>
          </p:nvPr>
        </p:nvSpPr>
        <p:spPr>
          <a:xfrm>
            <a:off x="4657436" y="2754457"/>
            <a:ext cx="3017982" cy="3684588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ru-RU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м</a:t>
            </a:r>
            <a:r>
              <a:rPr lang="ru-RU" sz="24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етод наблюдения </a:t>
            </a:r>
            <a:r>
              <a:rPr lang="ru-RU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за деятельностью </a:t>
            </a:r>
            <a:r>
              <a:rPr lang="ru-RU" sz="24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обучающихся;</a:t>
            </a:r>
            <a:endParaRPr lang="ru-RU" sz="2400" b="1" dirty="0" smtClean="0">
              <a:solidFill>
                <a:schemeClr val="tx2">
                  <a:lumMod val="75000"/>
                  <a:lumOff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ru-RU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а</a:t>
            </a:r>
            <a:r>
              <a:rPr lang="ru-RU" sz="24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нкетирование;</a:t>
            </a:r>
            <a:endParaRPr lang="ru-RU" sz="2400" b="1" dirty="0" smtClean="0">
              <a:solidFill>
                <a:schemeClr val="tx2">
                  <a:lumMod val="75000"/>
                  <a:lumOff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ru-RU" sz="24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анализ </a:t>
            </a:r>
            <a:r>
              <a:rPr lang="ru-RU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продуктов </a:t>
            </a:r>
            <a:r>
              <a:rPr lang="ru-RU" sz="24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деятельности;</a:t>
            </a:r>
            <a:endParaRPr lang="ru-RU" sz="2400" b="1" dirty="0" smtClean="0">
              <a:solidFill>
                <a:schemeClr val="tx2">
                  <a:lumMod val="75000"/>
                  <a:lumOff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ru-RU" sz="24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интервью </a:t>
            </a:r>
            <a:r>
              <a:rPr lang="ru-RU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и </a:t>
            </a:r>
            <a:r>
              <a:rPr lang="ru-RU" sz="24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беседы.</a:t>
            </a:r>
            <a:endParaRPr lang="ru-RU" sz="2400" b="1" dirty="0">
              <a:solidFill>
                <a:schemeClr val="tx2">
                  <a:lumMod val="75000"/>
                  <a:lumOff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8184948" y="1742419"/>
            <a:ext cx="33089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Показатели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результативности 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3659" y="4941456"/>
            <a:ext cx="1292464" cy="1920224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8222672" y="2625147"/>
            <a:ext cx="313271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личностное </a:t>
            </a:r>
            <a:r>
              <a:rPr lang="ru-RU" sz="24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развитие;</a:t>
            </a:r>
            <a:endParaRPr lang="ru-RU" sz="2400" b="1" dirty="0" smtClean="0">
              <a:solidFill>
                <a:schemeClr val="tx2">
                  <a:lumMod val="75000"/>
                  <a:lumOff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4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межличностные </a:t>
            </a:r>
            <a:r>
              <a:rPr lang="ru-RU" sz="24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взаимодействия;</a:t>
            </a:r>
            <a:endParaRPr lang="ru-RU" sz="2400" b="1" dirty="0" smtClean="0">
              <a:solidFill>
                <a:schemeClr val="tx2">
                  <a:lumMod val="75000"/>
                  <a:lumOff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4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практическое </a:t>
            </a:r>
            <a:r>
              <a:rPr lang="ru-RU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применение </a:t>
            </a:r>
            <a:r>
              <a:rPr lang="ru-RU" sz="24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знаний.</a:t>
            </a:r>
            <a:endParaRPr lang="ru-RU" sz="2400" b="1" dirty="0">
              <a:solidFill>
                <a:schemeClr val="tx2">
                  <a:lumMod val="75000"/>
                  <a:lumOff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7" name="Шеврон 16"/>
          <p:cNvSpPr/>
          <p:nvPr/>
        </p:nvSpPr>
        <p:spPr>
          <a:xfrm>
            <a:off x="2623127" y="5185134"/>
            <a:ext cx="764128" cy="488443"/>
          </a:xfrm>
          <a:prstGeom prst="chevron">
            <a:avLst/>
          </a:prstGeom>
          <a:solidFill>
            <a:srgbClr val="FECEC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9195" y="5173662"/>
            <a:ext cx="798645" cy="499915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342" y="5173661"/>
            <a:ext cx="798645" cy="499915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5937" y="5173660"/>
            <a:ext cx="798645" cy="49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416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quarter" idx="4294967295"/>
          </p:nvPr>
        </p:nvPicPr>
        <p:blipFill>
          <a:blip r:embed="rId2"/>
          <a:stretch>
            <a:fillRect/>
          </a:stretch>
        </p:blipFill>
        <p:spPr>
          <a:xfrm>
            <a:off x="6619875" y="0"/>
            <a:ext cx="5572125" cy="6858000"/>
          </a:xfrm>
          <a:prstGeom prst="rect">
            <a:avLst/>
          </a:prstGeom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838200" y="365125"/>
            <a:ext cx="5202382" cy="1325563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Полученные результаты</a:t>
            </a:r>
            <a:endParaRPr lang="ru-RU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838200" y="1690688"/>
            <a:ext cx="5202382" cy="4351338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ru-RU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Повышение мотивации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з</a:t>
            </a:r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аинтересованность в изучении </a:t>
            </a:r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предмета.</a:t>
            </a:r>
            <a:endParaRPr lang="ru-RU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ru-RU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Развитие критического мышления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понимают;</a:t>
            </a:r>
            <a:endParaRPr lang="ru-RU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и</a:t>
            </a:r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нтегрируют;</a:t>
            </a:r>
            <a:endParaRPr lang="ru-RU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ф</a:t>
            </a:r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ормируют свою </a:t>
            </a:r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позицию.</a:t>
            </a:r>
            <a:endParaRPr lang="ru-RU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ru-RU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Формирование ценностей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т</a:t>
            </a:r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олерантность;</a:t>
            </a:r>
            <a:endParaRPr lang="ru-RU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патриотичность;</a:t>
            </a:r>
            <a:endParaRPr lang="ru-RU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ответственность.</a:t>
            </a: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7765" y="5098472"/>
            <a:ext cx="1292464" cy="1759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623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49" y="0"/>
            <a:ext cx="4953675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23343" y="967426"/>
            <a:ext cx="5885873" cy="1325563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Виды занятий с педагогами</a:t>
            </a:r>
            <a:endParaRPr lang="ru-RU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314" y="5194269"/>
            <a:ext cx="1246595" cy="1663731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133940" y="2292989"/>
            <a:ext cx="494176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э</a:t>
            </a:r>
            <a:r>
              <a:rPr lang="ru-RU" sz="24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кскурсия </a:t>
            </a:r>
            <a:r>
              <a:rPr lang="ru-RU" sz="24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в историко-краеведческий музей школы №77 города </a:t>
            </a:r>
            <a:r>
              <a:rPr lang="ru-RU" sz="24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Омска;</a:t>
            </a:r>
            <a:endParaRPr lang="ru-RU" sz="2400" b="1" dirty="0" smtClean="0">
              <a:solidFill>
                <a:schemeClr val="tx2">
                  <a:lumMod val="75000"/>
                  <a:lumOff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р</a:t>
            </a:r>
            <a:r>
              <a:rPr lang="ru-RU" sz="24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ешение кейсов;</a:t>
            </a:r>
            <a:endParaRPr lang="ru-RU" sz="2400" b="1" dirty="0" smtClean="0">
              <a:solidFill>
                <a:schemeClr val="tx2">
                  <a:lumMod val="75000"/>
                  <a:lumOff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м</a:t>
            </a:r>
            <a:r>
              <a:rPr lang="ru-RU" sz="24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астер- класс;</a:t>
            </a:r>
            <a:endParaRPr lang="ru-RU" sz="2400" b="1" dirty="0" smtClean="0">
              <a:solidFill>
                <a:schemeClr val="tx2">
                  <a:lumMod val="75000"/>
                  <a:lumOff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</a:t>
            </a:r>
            <a:r>
              <a:rPr lang="ru-RU" sz="24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амостоятельная работа;</a:t>
            </a:r>
            <a:endParaRPr lang="ru-RU" sz="2400" b="1" dirty="0" smtClean="0">
              <a:solidFill>
                <a:schemeClr val="tx2">
                  <a:lumMod val="75000"/>
                  <a:lumOff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</a:t>
            </a:r>
            <a:r>
              <a:rPr lang="ru-RU" sz="24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резентация мини-проектов.</a:t>
            </a:r>
            <a:endParaRPr lang="ru-RU" sz="2400" b="1" dirty="0">
              <a:solidFill>
                <a:schemeClr val="tx2">
                  <a:lumMod val="75000"/>
                  <a:lumOff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909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2264" y="632979"/>
            <a:ext cx="524741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Целесообразность тиражирования </a:t>
            </a: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музейной педагогики</a:t>
            </a:r>
            <a:endParaRPr lang="ru-RU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3546" y="2111952"/>
            <a:ext cx="4694382" cy="4351338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ru-RU" sz="19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расширить </a:t>
            </a:r>
            <a:r>
              <a:rPr lang="ru-RU" sz="19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возможности для глубокого и интересного изучения гуманитарных предметов;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19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способствовать </a:t>
            </a:r>
            <a:r>
              <a:rPr lang="ru-RU" sz="19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развитию ключевых компетенций и ценностных ориентиров у учащихся;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19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установить </a:t>
            </a:r>
            <a:r>
              <a:rPr lang="ru-RU" sz="19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более тесную связь между образовательным процессом и культурным наследием;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19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эффективно </a:t>
            </a:r>
            <a:r>
              <a:rPr lang="ru-RU" sz="19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использовать ресурсы музеев;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19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укреплять </a:t>
            </a:r>
            <a:r>
              <a:rPr lang="ru-RU" sz="19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репутацию образовательного учреждения;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19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развивать </a:t>
            </a:r>
            <a:r>
              <a:rPr lang="ru-RU" sz="19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научный подход к образованию.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4575" y="0"/>
            <a:ext cx="6067425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4661" y="5193648"/>
            <a:ext cx="1292464" cy="1664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296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5717309" y="2038060"/>
            <a:ext cx="6234546" cy="322666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32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buNone/>
            </a:pP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«</a:t>
            </a:r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Музей — это не только хранитель, это и </a:t>
            </a: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воспитатель</a:t>
            </a:r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» </a:t>
            </a:r>
            <a:endParaRPr lang="ru-RU" sz="32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 algn="r">
              <a:buNone/>
            </a:pP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                   Д</a:t>
            </a:r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. С. </a:t>
            </a: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Лихачёва</a:t>
            </a:r>
            <a:endParaRPr lang="ru-RU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5458690" cy="685800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9391" y="5193648"/>
            <a:ext cx="1292464" cy="1664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502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508</TotalTime>
  <Words>557</Words>
  <Application>Microsoft Office PowerPoint</Application>
  <PresentationFormat>Широкоэкранный</PresentationFormat>
  <Paragraphs>91</Paragraphs>
  <Slides>15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Cambria</vt:lpstr>
      <vt:lpstr>Wingdings</vt:lpstr>
      <vt:lpstr>Office Theme</vt:lpstr>
      <vt:lpstr>Использование музейной педагогики на уроках русского языка и литературы и в проектно-исследовательской деятельности</vt:lpstr>
      <vt:lpstr>Презентация PowerPoint</vt:lpstr>
      <vt:lpstr>Музейная педагогика  повышает интерес к предмету</vt:lpstr>
      <vt:lpstr>Презентация PowerPoint</vt:lpstr>
      <vt:lpstr>Алгоритм использования музейной педагогики </vt:lpstr>
      <vt:lpstr>Экспозиции историко-краеведческого музея школы №77 города Омска</vt:lpstr>
      <vt:lpstr>Методы и приёмы реализации музейной педагогики</vt:lpstr>
      <vt:lpstr>Необходимые условия для успешной реализации музейной педагогики</vt:lpstr>
      <vt:lpstr>Методическая проблема</vt:lpstr>
      <vt:lpstr>Использование активных и интерактивных форм работы с педагогами</vt:lpstr>
      <vt:lpstr>Результативность музейной педагогики</vt:lpstr>
      <vt:lpstr>Полученные результаты</vt:lpstr>
      <vt:lpstr>Виды занятий с педагогами</vt:lpstr>
      <vt:lpstr>Целесообразность тиражирования музейной педагогики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Использование музейной педагогики на уроках русского языка и литературы и в проектно-исследовательской деятельности</dc:title>
  <dc:creator>vitalyacamry@outlook.com</dc:creator>
  <cp:lastModifiedBy>vitalyacamry@outlook.com</cp:lastModifiedBy>
  <cp:revision>46</cp:revision>
  <dcterms:created xsi:type="dcterms:W3CDTF">2026-02-14T12:56:53Z</dcterms:created>
  <dcterms:modified xsi:type="dcterms:W3CDTF">2026-02-15T07:50:48Z</dcterms:modified>
</cp:coreProperties>
</file>